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8" r:id="rId3"/>
    <p:sldMasterId id="2147483670" r:id="rId4"/>
    <p:sldMasterId id="2147483672" r:id="rId5"/>
    <p:sldMasterId id="2147483674" r:id="rId6"/>
    <p:sldMasterId id="2147483676" r:id="rId7"/>
    <p:sldMasterId id="2147483678" r:id="rId8"/>
    <p:sldMasterId id="2147483682" r:id="rId9"/>
    <p:sldMasterId id="2147483684" r:id="rId10"/>
  </p:sldMasterIdLst>
  <p:notesMasterIdLst>
    <p:notesMasterId r:id="rId35"/>
  </p:notesMasterIdLst>
  <p:sldIdLst>
    <p:sldId id="257" r:id="rId11"/>
    <p:sldId id="270" r:id="rId12"/>
    <p:sldId id="271" r:id="rId13"/>
    <p:sldId id="272" r:id="rId14"/>
    <p:sldId id="279" r:id="rId15"/>
    <p:sldId id="280" r:id="rId16"/>
    <p:sldId id="281" r:id="rId17"/>
    <p:sldId id="282" r:id="rId18"/>
    <p:sldId id="284" r:id="rId19"/>
    <p:sldId id="283" r:id="rId20"/>
    <p:sldId id="273" r:id="rId21"/>
    <p:sldId id="261" r:id="rId22"/>
    <p:sldId id="274" r:id="rId23"/>
    <p:sldId id="262" r:id="rId24"/>
    <p:sldId id="263" r:id="rId25"/>
    <p:sldId id="264" r:id="rId26"/>
    <p:sldId id="275" r:id="rId27"/>
    <p:sldId id="276" r:id="rId28"/>
    <p:sldId id="277" r:id="rId29"/>
    <p:sldId id="278" r:id="rId30"/>
    <p:sldId id="265" r:id="rId31"/>
    <p:sldId id="266" r:id="rId32"/>
    <p:sldId id="268" r:id="rId33"/>
    <p:sldId id="26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99CC00"/>
    <a:srgbClr val="CC00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48F42-B014-4207-BF77-CB329F3B1BB6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7EAC9-31E8-4253-966F-404740AC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3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8F774-4CEE-4DF5-BD52-2858550013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1499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2C5DE-CB6F-4E8F-9320-9A767D01C44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263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5F735-F261-4B61-9E8D-A71A1C44828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1187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38D0B-13D5-44A1-8ABB-318F3E8054F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88023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38D0B-13D5-44A1-8ABB-318F3E8054F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797188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38D0B-13D5-44A1-8ABB-318F3E8054F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02711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38D0B-13D5-44A1-8ABB-318F3E8054F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28585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2C5DE-CB6F-4E8F-9320-9A767D01C44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55231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2C5DE-CB6F-4E8F-9320-9A767D01C44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60664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2C5DE-CB6F-4E8F-9320-9A767D01C44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53795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5AA6B4-8DD2-4DD6-8FA5-C2E4832A9B0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1" y="1422400"/>
            <a:ext cx="12196233" cy="5435600"/>
            <a:chOff x="0" y="896"/>
            <a:chExt cx="5762" cy="3424"/>
          </a:xfrm>
        </p:grpSpPr>
        <p:grpSp>
          <p:nvGrpSpPr>
            <p:cNvPr id="2867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867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7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7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7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868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869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882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228600"/>
            <a:ext cx="113876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882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2167" y="6245225"/>
            <a:ext cx="30522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82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82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30522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EBE95D-C0BB-421E-8702-B7BD7E29329F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82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167" y="1600200"/>
            <a:ext cx="11387667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71022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5AA6B4-8DD2-4DD6-8FA5-C2E4832A9B0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3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1" y="1422400"/>
            <a:ext cx="12196233" cy="5435600"/>
            <a:chOff x="0" y="896"/>
            <a:chExt cx="5762" cy="3424"/>
          </a:xfrm>
        </p:grpSpPr>
        <p:grpSp>
          <p:nvGrpSpPr>
            <p:cNvPr id="2867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867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7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7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7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868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869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882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228600"/>
            <a:ext cx="113876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882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2167" y="6245225"/>
            <a:ext cx="30522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82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82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30522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EBE95D-C0BB-421E-8702-B7BD7E29329F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82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167" y="1600200"/>
            <a:ext cx="11387667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69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1" y="1422400"/>
            <a:ext cx="12196233" cy="5435600"/>
            <a:chOff x="0" y="896"/>
            <a:chExt cx="5762" cy="3424"/>
          </a:xfrm>
        </p:grpSpPr>
        <p:grpSp>
          <p:nvGrpSpPr>
            <p:cNvPr id="2867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867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7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7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7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868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869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882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228600"/>
            <a:ext cx="113876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882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2167" y="6245225"/>
            <a:ext cx="30522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82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82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30522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EBE95D-C0BB-421E-8702-B7BD7E29329F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82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167" y="1600200"/>
            <a:ext cx="11387667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07091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1" y="1422400"/>
            <a:ext cx="12196233" cy="5435600"/>
            <a:chOff x="0" y="896"/>
            <a:chExt cx="5762" cy="3424"/>
          </a:xfrm>
        </p:grpSpPr>
        <p:grpSp>
          <p:nvGrpSpPr>
            <p:cNvPr id="2867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867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7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7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7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868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869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882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228600"/>
            <a:ext cx="113876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882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2167" y="6245225"/>
            <a:ext cx="30522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82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82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30522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EBE95D-C0BB-421E-8702-B7BD7E29329F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82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167" y="1600200"/>
            <a:ext cx="11387667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32603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1" y="1422400"/>
            <a:ext cx="12196233" cy="5435600"/>
            <a:chOff x="0" y="896"/>
            <a:chExt cx="5762" cy="3424"/>
          </a:xfrm>
        </p:grpSpPr>
        <p:grpSp>
          <p:nvGrpSpPr>
            <p:cNvPr id="2867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867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7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7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7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868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869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882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228600"/>
            <a:ext cx="113876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882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2167" y="6245225"/>
            <a:ext cx="30522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82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82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30522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EBE95D-C0BB-421E-8702-B7BD7E29329F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82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167" y="1600200"/>
            <a:ext cx="11387667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7692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1" y="1422400"/>
            <a:ext cx="12196233" cy="5435600"/>
            <a:chOff x="0" y="896"/>
            <a:chExt cx="5762" cy="3424"/>
          </a:xfrm>
        </p:grpSpPr>
        <p:grpSp>
          <p:nvGrpSpPr>
            <p:cNvPr id="2867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867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7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7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7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868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869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882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228600"/>
            <a:ext cx="113876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882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2167" y="6245225"/>
            <a:ext cx="30522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82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82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30522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EBE95D-C0BB-421E-8702-B7BD7E29329F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82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167" y="1600200"/>
            <a:ext cx="11387667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27909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1" y="1422400"/>
            <a:ext cx="12196233" cy="5435600"/>
            <a:chOff x="0" y="896"/>
            <a:chExt cx="5762" cy="3424"/>
          </a:xfrm>
        </p:grpSpPr>
        <p:grpSp>
          <p:nvGrpSpPr>
            <p:cNvPr id="2867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867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7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7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7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868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869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882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228600"/>
            <a:ext cx="113876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882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2167" y="6245225"/>
            <a:ext cx="30522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82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82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30522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EBE95D-C0BB-421E-8702-B7BD7E29329F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82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167" y="1600200"/>
            <a:ext cx="11387667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4927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1" y="1422400"/>
            <a:ext cx="12196233" cy="5435600"/>
            <a:chOff x="0" y="896"/>
            <a:chExt cx="5762" cy="3424"/>
          </a:xfrm>
        </p:grpSpPr>
        <p:grpSp>
          <p:nvGrpSpPr>
            <p:cNvPr id="2867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867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7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7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7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868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869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882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228600"/>
            <a:ext cx="113876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882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2167" y="6245225"/>
            <a:ext cx="30522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82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82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30522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EBE95D-C0BB-421E-8702-B7BD7E29329F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82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167" y="1600200"/>
            <a:ext cx="11387667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2085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YyJSlcIbd-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2052" name="Picture 4" descr="p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828801" y="4343401"/>
            <a:ext cx="8639175" cy="2276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2510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Narnia BLL"/>
              </a:rPr>
              <a:t>May the Force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Narnia BLL"/>
              </a:rPr>
              <a:t>Be With You!</a:t>
            </a:r>
          </a:p>
        </p:txBody>
      </p:sp>
      <p:pic>
        <p:nvPicPr>
          <p:cNvPr id="2054" name="Picture 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" fill="hold"/>
                                        <p:tgtEl>
                                          <p:spTgt spid="20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Combining Forces at </a:t>
            </a:r>
            <a:r>
              <a:rPr lang="en-US" altLang="en-US" dirty="0"/>
              <a:t>R</a:t>
            </a:r>
            <a:r>
              <a:rPr lang="en-US" altLang="en-US" dirty="0" smtClean="0"/>
              <a:t>ight </a:t>
            </a:r>
            <a:r>
              <a:rPr lang="en-US" altLang="en-US" dirty="0"/>
              <a:t>A</a:t>
            </a:r>
            <a:r>
              <a:rPr lang="en-US" altLang="en-US" dirty="0" smtClean="0"/>
              <a:t>ngles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58532"/>
            <a:ext cx="109728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Use the Pythagorean </a:t>
            </a:r>
            <a:r>
              <a:rPr lang="en-US" altLang="en-US" dirty="0" smtClean="0"/>
              <a:t>Theorem - a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 </a:t>
            </a:r>
            <a:r>
              <a:rPr lang="en-US" altLang="en-US" dirty="0"/>
              <a:t>+ </a:t>
            </a:r>
            <a:r>
              <a:rPr lang="en-US" altLang="en-US" dirty="0" smtClean="0"/>
              <a:t>b</a:t>
            </a:r>
            <a:r>
              <a:rPr lang="en-US" altLang="en-US" baseline="30000" dirty="0" smtClean="0"/>
              <a:t>2 = </a:t>
            </a:r>
            <a:r>
              <a:rPr lang="en-US" altLang="en-US" dirty="0" smtClean="0"/>
              <a:t>c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.</a:t>
            </a:r>
          </a:p>
          <a:p>
            <a:pPr marL="0" indent="0" eaLnBrk="1" hangingPunct="1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- ex. What is the resultant force if you have a force 3N South and another force 4N West and show the diagram.</a:t>
            </a:r>
            <a:endParaRPr lang="en-US" altLang="en-US" dirty="0" smtClean="0"/>
          </a:p>
        </p:txBody>
      </p:sp>
      <p:sp>
        <p:nvSpPr>
          <p:cNvPr id="3" name="Right Arrow 2"/>
          <p:cNvSpPr/>
          <p:nvPr/>
        </p:nvSpPr>
        <p:spPr>
          <a:xfrm rot="8940100">
            <a:off x="3340536" y="4933457"/>
            <a:ext cx="2732995" cy="3219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flipH="1">
            <a:off x="3655453" y="4202853"/>
            <a:ext cx="2139285" cy="32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18482" y="5094443"/>
            <a:ext cx="1276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5N</a:t>
            </a:r>
          </a:p>
          <a:p>
            <a:pPr algn="ctr"/>
            <a:r>
              <a:rPr lang="en-US" sz="2800" dirty="0" smtClean="0"/>
              <a:t>South West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957732" y="3777369"/>
            <a:ext cx="1599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</a:t>
            </a:r>
            <a:r>
              <a:rPr lang="en-US" sz="2800" dirty="0" smtClean="0"/>
              <a:t>N West</a:t>
            </a:r>
            <a:endParaRPr lang="en-US" sz="2800" dirty="0"/>
          </a:p>
        </p:txBody>
      </p:sp>
      <p:sp>
        <p:nvSpPr>
          <p:cNvPr id="24" name="Right Arrow 23"/>
          <p:cNvSpPr/>
          <p:nvPr/>
        </p:nvSpPr>
        <p:spPr>
          <a:xfrm rot="5400000">
            <a:off x="2803337" y="4805931"/>
            <a:ext cx="1511050" cy="32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176530" y="4464563"/>
            <a:ext cx="1221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3N</a:t>
            </a:r>
          </a:p>
          <a:p>
            <a:pPr algn="ctr"/>
            <a:r>
              <a:rPr lang="en-US" sz="2800" dirty="0" smtClean="0"/>
              <a:t>South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852590" y="3196672"/>
            <a:ext cx="2044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smtClean="0"/>
              <a:t>a</a:t>
            </a:r>
            <a:r>
              <a:rPr lang="en-US" altLang="en-US" sz="2800" baseline="30000" dirty="0" smtClean="0"/>
              <a:t>2</a:t>
            </a:r>
            <a:r>
              <a:rPr lang="en-US" altLang="en-US" sz="2800" dirty="0" smtClean="0"/>
              <a:t> + b</a:t>
            </a:r>
            <a:r>
              <a:rPr lang="en-US" altLang="en-US" sz="2800" baseline="30000" dirty="0" smtClean="0"/>
              <a:t>2 = </a:t>
            </a:r>
            <a:r>
              <a:rPr lang="en-US" altLang="en-US" sz="2800" dirty="0" smtClean="0"/>
              <a:t>c</a:t>
            </a:r>
            <a:r>
              <a:rPr lang="en-US" altLang="en-US" sz="2800" baseline="30000" dirty="0" smtClean="0"/>
              <a:t>2</a:t>
            </a:r>
          </a:p>
          <a:p>
            <a:endParaRPr lang="en-US" altLang="en-US" sz="8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6853673" y="3687101"/>
            <a:ext cx="2044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smtClean="0"/>
              <a:t>c</a:t>
            </a:r>
            <a:r>
              <a:rPr lang="en-US" altLang="en-US" sz="2800" baseline="30000" dirty="0" smtClean="0"/>
              <a:t>2 </a:t>
            </a:r>
            <a:r>
              <a:rPr lang="en-US" altLang="en-US" sz="2800" dirty="0" smtClean="0"/>
              <a:t>= 4</a:t>
            </a:r>
            <a:r>
              <a:rPr lang="en-US" altLang="en-US" sz="2800" baseline="30000" dirty="0" smtClean="0"/>
              <a:t>2</a:t>
            </a:r>
            <a:r>
              <a:rPr lang="en-US" altLang="en-US" sz="2800" dirty="0" smtClean="0"/>
              <a:t> + 3</a:t>
            </a:r>
            <a:r>
              <a:rPr lang="en-US" altLang="en-US" sz="2800" baseline="30000" dirty="0" smtClean="0"/>
              <a:t>2</a:t>
            </a:r>
            <a:endParaRPr lang="en-US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6866757" y="4134703"/>
            <a:ext cx="2044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smtClean="0"/>
              <a:t>c</a:t>
            </a:r>
            <a:r>
              <a:rPr lang="en-US" altLang="en-US" sz="2800" baseline="30000" dirty="0" smtClean="0"/>
              <a:t>2 </a:t>
            </a:r>
            <a:r>
              <a:rPr lang="en-US" altLang="en-US" sz="2800" dirty="0" smtClean="0"/>
              <a:t>= 16 + 9</a:t>
            </a:r>
            <a:endParaRPr lang="en-US" altLang="en-US" baseline="300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6853673" y="4587621"/>
            <a:ext cx="2044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smtClean="0"/>
              <a:t>c</a:t>
            </a:r>
            <a:r>
              <a:rPr lang="en-US" altLang="en-US" sz="2800" baseline="30000" dirty="0" smtClean="0"/>
              <a:t>2</a:t>
            </a:r>
            <a:r>
              <a:rPr lang="en-US" altLang="en-US" sz="2800" dirty="0" smtClean="0"/>
              <a:t> = 25</a:t>
            </a:r>
            <a:endParaRPr lang="en-US" baseline="300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6845120" y="5035223"/>
                <a:ext cx="2044698" cy="570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sz="2800" dirty="0"/>
                          <m:t>c</m:t>
                        </m:r>
                        <m:r>
                          <m:rPr>
                            <m:nor/>
                          </m:rPr>
                          <a:rPr lang="en-US" altLang="en-US" sz="2800" baseline="30000" dirty="0"/>
                          <m:t>2</m:t>
                        </m:r>
                      </m:e>
                    </m:rad>
                  </m:oMath>
                </a14:m>
                <a:r>
                  <a:rPr lang="en-US" altLang="en-US" sz="2800" dirty="0" smtClean="0"/>
                  <a:t> </a:t>
                </a:r>
                <a:r>
                  <a:rPr lang="en-US" altLang="en-US" sz="28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sz="2800" dirty="0"/>
                          <m:t>25</m:t>
                        </m:r>
                        <m:r>
                          <m:rPr>
                            <m:nor/>
                          </m:rPr>
                          <a:rPr lang="en-US" sz="2800" baseline="30000" dirty="0"/>
                          <m:t> </m:t>
                        </m:r>
                      </m:e>
                    </m:rad>
                  </m:oMath>
                </a14:m>
                <a:r>
                  <a:rPr lang="en-US" altLang="en-US" sz="2800" dirty="0" smtClean="0"/>
                  <a:t> </a:t>
                </a: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120" y="5035223"/>
                <a:ext cx="2044698" cy="570990"/>
              </a:xfrm>
              <a:prstGeom prst="rect">
                <a:avLst/>
              </a:prstGeom>
              <a:blipFill rotWithShape="0">
                <a:blip r:embed="rId2"/>
                <a:stretch>
                  <a:fillRect t="-3191" b="-28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838578" y="5554492"/>
            <a:ext cx="2044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smtClean="0"/>
              <a:t>c = 5 N SW</a:t>
            </a:r>
            <a:endParaRPr lang="en-US" alt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383439951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/>
      <p:bldP spid="19" grpId="0"/>
      <p:bldP spid="24" grpId="0" animBg="1"/>
      <p:bldP spid="25" grpId="0"/>
      <p:bldP spid="2" grpId="0"/>
      <p:bldP spid="22" grpId="0"/>
      <p:bldP spid="23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z="3600" dirty="0"/>
              <a:t>Balanced and Unbalanced Forces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Forces occur in pairs and they can be either balanced or unbalanced </a:t>
            </a:r>
          </a:p>
        </p:txBody>
      </p:sp>
      <p:pic>
        <p:nvPicPr>
          <p:cNvPr id="6148" name="Picture 7" descr="MCj033925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81400"/>
            <a:ext cx="24336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" descr="MCj033925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4" y="3505200"/>
            <a:ext cx="25098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/>
          <a:lstStyle/>
          <a:p>
            <a:r>
              <a:rPr lang="en-US" altLang="en-US" sz="3600">
                <a:solidFill>
                  <a:schemeClr val="tx1"/>
                </a:solidFill>
                <a:latin typeface="Rockwell Extra Bold" panose="02060903040505020403" pitchFamily="18" charset="0"/>
              </a:rPr>
              <a:t>Balanced Forces: The forces in each direction are “equal”.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5625" y="1600200"/>
            <a:ext cx="8540750" cy="2573338"/>
          </a:xfrm>
          <a:solidFill>
            <a:srgbClr val="CC00CC">
              <a:alpha val="50000"/>
            </a:srgbClr>
          </a:solidFill>
        </p:spPr>
        <p:txBody>
          <a:bodyPr/>
          <a:lstStyle/>
          <a:p>
            <a:pPr lvl="1"/>
            <a:r>
              <a:rPr lang="en-US" altLang="en-US"/>
              <a:t>If more than one force is present, it does not have to cause an acceleration on an object.</a:t>
            </a:r>
          </a:p>
          <a:p>
            <a:pPr lvl="2"/>
            <a:endParaRPr lang="en-US" altLang="en-US"/>
          </a:p>
          <a:p>
            <a:pPr lvl="1"/>
            <a:r>
              <a:rPr lang="en-US" altLang="en-US"/>
              <a:t>If another force “balances” the first out, there will be no acceleration at all.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3076" name="Picture 4" descr="MCj036597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4191001"/>
            <a:ext cx="5160963" cy="1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524000" y="5942014"/>
            <a:ext cx="6261100" cy="9159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Think: If both guys (who weight the same)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pull on a rope in opposite directions, with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an equal amount of force, how much will they move?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00CC"/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Balanced Forces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Balanced forces do not cause a change in motion</a:t>
            </a:r>
          </a:p>
          <a:p>
            <a:pPr eaLnBrk="1" hangingPunct="1"/>
            <a:r>
              <a:rPr lang="en-US" altLang="en-US" dirty="0" smtClean="0"/>
              <a:t>They are equal in size and opposite in direction</a:t>
            </a:r>
          </a:p>
          <a:p>
            <a:pPr eaLnBrk="1" hangingPunct="1"/>
            <a:r>
              <a:rPr lang="en-US" altLang="en-US" dirty="0" smtClean="0"/>
              <a:t>The net force is 0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14801"/>
            <a:ext cx="38100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978526"/>
            <a:ext cx="38862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MCj019773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021264"/>
            <a:ext cx="39624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10" descr="MCj0365974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13264"/>
            <a:ext cx="3048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lanced fo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524000"/>
            <a:ext cx="33147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Rot="1" noChangeArrowheads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  <a:latin typeface="Rockwell Extra Bold" panose="02060903040505020403" pitchFamily="18" charset="0"/>
              </a:rPr>
              <a:t>Example:</a:t>
            </a: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1676400" y="1524000"/>
            <a:ext cx="5638800" cy="2590800"/>
            <a:chOff x="1104" y="1344"/>
            <a:chExt cx="3552" cy="1728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1104" y="1344"/>
              <a:ext cx="3552" cy="1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4102" name="Picture 6" descr="Forces_Combining3_sx6422b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" y="1550"/>
              <a:ext cx="3389" cy="1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977100" y="4800600"/>
            <a:ext cx="3139001" cy="1631216"/>
          </a:xfrm>
          <a:prstGeom prst="rect">
            <a:avLst/>
          </a:prstGeom>
          <a:solidFill>
            <a:srgbClr val="FFFF00">
              <a:alpha val="24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Biondi" pitchFamily="2" charset="0"/>
              </a:rPr>
              <a:t>Gravity pulls down on you…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Biondi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Biondi" pitchFamily="2" charset="0"/>
              </a:rPr>
              <a:t>The ground pushes back up…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Biondi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Biondi" pitchFamily="2" charset="0"/>
              </a:rPr>
              <a:t>THIS KEEPS YOU WHERE YOU ARE!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299325" y="5822950"/>
            <a:ext cx="3259138" cy="915988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CC00"/>
                </a:solidFill>
              </a:rPr>
              <a:t>If these football players push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CC00"/>
                </a:solidFill>
              </a:rPr>
              <a:t>on each other equally as hard,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CC00"/>
                </a:solidFill>
              </a:rPr>
              <a:t>will either one move?</a:t>
            </a:r>
          </a:p>
        </p:txBody>
      </p:sp>
      <p:pic>
        <p:nvPicPr>
          <p:cNvPr id="4105" name="Picture 9" descr="earth_tou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2971801"/>
            <a:ext cx="3171825" cy="333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tick_figur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057400"/>
            <a:ext cx="1074738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8458201" y="3124200"/>
            <a:ext cx="485775" cy="1219200"/>
          </a:xfrm>
          <a:prstGeom prst="upDownArrow">
            <a:avLst>
              <a:gd name="adj1" fmla="val 50000"/>
              <a:gd name="adj2" fmla="val 50196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7620001" y="4419601"/>
            <a:ext cx="2328863" cy="366713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Gravity pulls down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7696200" y="3581401"/>
            <a:ext cx="2025650" cy="36671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Ground pushes up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4" grpId="0" animBg="1"/>
      <p:bldP spid="4104" grpId="1" animBg="1"/>
      <p:bldP spid="4107" grpId="0" animBg="1"/>
      <p:bldP spid="4108" grpId="0" animBg="1"/>
      <p:bldP spid="41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2057400" y="5095876"/>
            <a:ext cx="8229600" cy="1762125"/>
          </a:xfrm>
          <a:solidFill>
            <a:srgbClr val="0000FF">
              <a:alpha val="50000"/>
            </a:srgbClr>
          </a:solidFill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b="1"/>
              <a:t>Forces may cancel each other and produce no movement</a:t>
            </a:r>
          </a:p>
          <a:p>
            <a:pPr lvl="1" algn="ctr">
              <a:buFont typeface="Wingdings" panose="05000000000000000000" pitchFamily="2" charset="2"/>
              <a:buNone/>
            </a:pPr>
            <a:r>
              <a:rPr lang="en-US" altLang="en-US" b="1"/>
              <a:t>=</a:t>
            </a:r>
            <a:r>
              <a:rPr lang="en-US" altLang="en-US" b="1" u="sng"/>
              <a:t>No Acceleration</a:t>
            </a:r>
            <a:r>
              <a:rPr lang="en-US" altLang="en-US" b="1"/>
              <a:t>!</a:t>
            </a:r>
          </a:p>
        </p:txBody>
      </p:sp>
      <p:pic>
        <p:nvPicPr>
          <p:cNvPr id="5123" name="Picture 3" descr="Keith%20Gleeson%20leads%20his%20teammates%20during%20a%20tug-o-war%20cont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57313"/>
            <a:ext cx="5257800" cy="365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  <a:solidFill>
            <a:srgbClr val="008000"/>
          </a:solidFill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  <a:latin typeface="Rockwell Extra Bold" panose="02060903040505020403" pitchFamily="18" charset="0"/>
              </a:rPr>
              <a:t>More Balanced Forces…</a:t>
            </a:r>
          </a:p>
        </p:txBody>
      </p:sp>
      <p:pic>
        <p:nvPicPr>
          <p:cNvPr id="5125" name="Picture 5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14400"/>
            <a:ext cx="3963988" cy="558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6324600" y="3352800"/>
            <a:ext cx="1778000" cy="846138"/>
          </a:xfrm>
          <a:prstGeom prst="rightArrow">
            <a:avLst>
              <a:gd name="adj1" fmla="val 50000"/>
              <a:gd name="adj2" fmla="val 525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5 N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5334000" y="3733800"/>
            <a:ext cx="9906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 flipH="1">
            <a:off x="3657600" y="3352800"/>
            <a:ext cx="1727200" cy="846138"/>
          </a:xfrm>
          <a:prstGeom prst="rightArrow">
            <a:avLst>
              <a:gd name="adj1" fmla="val 50000"/>
              <a:gd name="adj2" fmla="val 5103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5 N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1828800" y="1143000"/>
            <a:ext cx="1778000" cy="846138"/>
          </a:xfrm>
          <a:prstGeom prst="rightArrow">
            <a:avLst>
              <a:gd name="adj1" fmla="val 50000"/>
              <a:gd name="adj2" fmla="val 525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5 N</a:t>
            </a: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 flipH="1">
            <a:off x="8610600" y="1143000"/>
            <a:ext cx="1727200" cy="846138"/>
          </a:xfrm>
          <a:prstGeom prst="rightArrow">
            <a:avLst>
              <a:gd name="adj1" fmla="val 50000"/>
              <a:gd name="adj2" fmla="val 5103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5 N</a:t>
            </a:r>
          </a:p>
        </p:txBody>
      </p:sp>
      <p:pic>
        <p:nvPicPr>
          <p:cNvPr id="5131" name="Picture 1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9778E-7 L 0.28611 -0.0060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6" y="-3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9778E-7 L -0.26111 -0.0060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56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17" fill="hold"/>
                                        <p:tgtEl>
                                          <p:spTgt spid="5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817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1"/>
                </p:tgtEl>
              </p:cMediaNode>
            </p:audio>
          </p:childTnLst>
        </p:cTn>
      </p:par>
    </p:tnLst>
    <p:bldLst>
      <p:bldP spid="5122" grpId="0" build="p" animBg="1"/>
      <p:bldP spid="5126" grpId="0" animBg="1"/>
      <p:bldP spid="5127" grpId="0" animBg="1"/>
      <p:bldP spid="5128" grpId="0" animBg="1"/>
      <p:bldP spid="5129" grpId="0" animBg="1"/>
      <p:bldP spid="5129" grpId="1" animBg="1"/>
      <p:bldP spid="5129" grpId="2" animBg="1"/>
      <p:bldP spid="5130" grpId="0" animBg="1"/>
      <p:bldP spid="5130" grpId="1" animBg="1"/>
      <p:bldP spid="5130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05000" y="228600"/>
            <a:ext cx="8229600" cy="1143000"/>
          </a:xfrm>
          <a:solidFill>
            <a:srgbClr val="008000"/>
          </a:solidFill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  <a:latin typeface="Rockwell Extra Bold" panose="02060903040505020403" pitchFamily="18" charset="0"/>
              </a:rPr>
              <a:t>“</a:t>
            </a:r>
            <a:r>
              <a:rPr lang="en-US" altLang="en-US" u="sng">
                <a:solidFill>
                  <a:schemeClr val="tx1"/>
                </a:solidFill>
                <a:latin typeface="Rockwell Extra Bold" panose="02060903040505020403" pitchFamily="18" charset="0"/>
              </a:rPr>
              <a:t>Unbalanced</a:t>
            </a:r>
            <a:r>
              <a:rPr lang="en-US" altLang="en-US">
                <a:solidFill>
                  <a:schemeClr val="tx1"/>
                </a:solidFill>
                <a:latin typeface="Rockwell Extra Bold" panose="02060903040505020403" pitchFamily="18" charset="0"/>
              </a:rPr>
              <a:t>” Forces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905000" y="1676400"/>
            <a:ext cx="4800600" cy="2590800"/>
          </a:xfrm>
          <a:solidFill>
            <a:srgbClr val="339966">
              <a:alpha val="50000"/>
            </a:srgbClr>
          </a:solidFill>
        </p:spPr>
        <p:txBody>
          <a:bodyPr/>
          <a:lstStyle/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b="1"/>
              <a:t>If the multiple forces acting at one time are not balanced out (equal), then acceleration can/will occur on the object!</a:t>
            </a:r>
          </a:p>
        </p:txBody>
      </p:sp>
      <p:pic>
        <p:nvPicPr>
          <p:cNvPr id="6148" name="Picture 4" descr="MMj0295251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24076"/>
            <a:ext cx="35052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MMj016299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95801"/>
            <a:ext cx="2438400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610351" y="5670550"/>
            <a:ext cx="4092575" cy="641350"/>
          </a:xfrm>
          <a:prstGeom prst="rect">
            <a:avLst/>
          </a:prstGeom>
          <a:solidFill>
            <a:srgbClr val="80008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Kicking the ball causes it to move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quickly in a different direction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524000" y="6216650"/>
            <a:ext cx="4713288" cy="6413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If one side of the scale has more mass,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then gravity will accelerate it down!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nimBg="1"/>
      <p:bldP spid="6150" grpId="0" animBg="1"/>
      <p:bldP spid="61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Unbalanced Forces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An unbalanced force always causes a change in </a:t>
            </a:r>
            <a:r>
              <a:rPr lang="en-US" altLang="en-US" sz="2800" dirty="0" smtClean="0"/>
              <a:t>motion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The net force is greater than 0</a:t>
            </a: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When unbalanced forces act in opposite directions you can find the net force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Net force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800" dirty="0"/>
              <a:t>Magnitude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2800" dirty="0"/>
              <a:t>The difference between the two forces</a:t>
            </a:r>
          </a:p>
          <a:p>
            <a:pPr lvl="3" eaLnBrk="1" hangingPunct="1">
              <a:lnSpc>
                <a:spcPct val="80000"/>
              </a:lnSpc>
            </a:pPr>
            <a:endParaRPr lang="en-US" altLang="en-US" sz="2800" dirty="0"/>
          </a:p>
          <a:p>
            <a:pPr lvl="2" eaLnBrk="1" hangingPunct="1">
              <a:lnSpc>
                <a:spcPct val="80000"/>
              </a:lnSpc>
            </a:pPr>
            <a:r>
              <a:rPr lang="en-US" altLang="en-US" sz="2800" dirty="0"/>
              <a:t>Direction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2800" dirty="0"/>
              <a:t>Direction of the largest force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Unbalanced Forces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62401"/>
            <a:ext cx="61722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MCj019773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33600"/>
            <a:ext cx="46482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4038601" y="5105400"/>
            <a:ext cx="4119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3 N, right – 6 N, left = 3N, left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33FF"/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Unbalanced Forces</a:t>
            </a:r>
          </a:p>
        </p:txBody>
      </p:sp>
      <p:pic>
        <p:nvPicPr>
          <p:cNvPr id="10243" name="Picture 8" descr="MCj036597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63776"/>
            <a:ext cx="54102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19601"/>
            <a:ext cx="51816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3962400" y="5486400"/>
            <a:ext cx="324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4 N, left – 10 N, right =</a:t>
            </a: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7086601" y="5486400"/>
            <a:ext cx="133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6N, right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4" grpId="0"/>
      <p:bldP spid="573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Learning Objectives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 can recognize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forces that affect the motion of matter.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 can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compare balanced and unbalanced forces.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 can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the net force on an object.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79665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Unbalanced Forces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105400"/>
            <a:ext cx="67627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1600200"/>
            <a:ext cx="31988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522663" y="6172200"/>
            <a:ext cx="343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5 N, right + 10 N, right =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6799264" y="6172200"/>
            <a:ext cx="1506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15N, right</a:t>
            </a:r>
          </a:p>
        </p:txBody>
      </p:sp>
      <p:sp>
        <p:nvSpPr>
          <p:cNvPr id="11271" name="Action Button: Forward or Next 2">
            <a:hlinkClick r:id="rId4" highlightClick="1"/>
          </p:cNvPr>
          <p:cNvSpPr>
            <a:spLocks noChangeArrowheads="1"/>
          </p:cNvSpPr>
          <p:nvPr/>
        </p:nvSpPr>
        <p:spPr bwMode="auto">
          <a:xfrm>
            <a:off x="1981200" y="2895600"/>
            <a:ext cx="1447800" cy="1447800"/>
          </a:xfrm>
          <a:prstGeom prst="actionButtonForwardNex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  <p:bldP spid="583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28600"/>
            <a:ext cx="8540750" cy="1143000"/>
          </a:xfrm>
          <a:solidFill>
            <a:srgbClr val="008000"/>
          </a:solidFill>
        </p:spPr>
        <p:txBody>
          <a:bodyPr/>
          <a:lstStyle/>
          <a:p>
            <a:r>
              <a:rPr lang="en-US" altLang="en-US" sz="4000">
                <a:solidFill>
                  <a:schemeClr val="tx1"/>
                </a:solidFill>
                <a:latin typeface="Rockwell Extra Bold" panose="02060903040505020403" pitchFamily="18" charset="0"/>
              </a:rPr>
              <a:t>Unbalanced Forces</a:t>
            </a:r>
            <a:br>
              <a:rPr lang="en-US" altLang="en-US" sz="4000">
                <a:solidFill>
                  <a:schemeClr val="tx1"/>
                </a:solidFill>
                <a:latin typeface="Rockwell Extra Bold" panose="02060903040505020403" pitchFamily="18" charset="0"/>
              </a:rPr>
            </a:br>
            <a:r>
              <a:rPr lang="en-US" altLang="en-US" sz="4000">
                <a:solidFill>
                  <a:schemeClr val="tx1"/>
                </a:solidFill>
                <a:latin typeface="Rockwell Extra Bold" panose="02060903040505020403" pitchFamily="18" charset="0"/>
              </a:rPr>
              <a:t>Cause Acceleration</a:t>
            </a:r>
          </a:p>
        </p:txBody>
      </p:sp>
      <p:pic>
        <p:nvPicPr>
          <p:cNvPr id="43011" name="Picture 3" descr="275827017_52c09be0e6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291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208088" y="1531938"/>
            <a:ext cx="31686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</a:rPr>
              <a:t>Adding Forces:</a:t>
            </a:r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2157413" y="2120900"/>
            <a:ext cx="1778000" cy="846138"/>
          </a:xfrm>
          <a:prstGeom prst="rightArrow">
            <a:avLst>
              <a:gd name="adj1" fmla="val 50000"/>
              <a:gd name="adj2" fmla="val 525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5 N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3932239" y="1941514"/>
            <a:ext cx="3368675" cy="213042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Random Object</a:t>
            </a:r>
          </a:p>
        </p:txBody>
      </p:sp>
      <p:sp>
        <p:nvSpPr>
          <p:cNvPr id="78855" name="AutoShape 7"/>
          <p:cNvSpPr>
            <a:spLocks noChangeArrowheads="1"/>
          </p:cNvSpPr>
          <p:nvPr/>
        </p:nvSpPr>
        <p:spPr bwMode="auto">
          <a:xfrm>
            <a:off x="2159000" y="3113089"/>
            <a:ext cx="1778000" cy="846137"/>
          </a:xfrm>
          <a:prstGeom prst="rightArrow">
            <a:avLst>
              <a:gd name="adj1" fmla="val 50000"/>
              <a:gd name="adj2" fmla="val 525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5 N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3276601" y="4267200"/>
            <a:ext cx="5402263" cy="12001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Notice that all the new forces are pointed in the same direction, and they add together! So, instead of only 5N of force pushing the object; now there are 10 N of force pushing!</a:t>
            </a:r>
          </a:p>
        </p:txBody>
      </p:sp>
      <p:sp>
        <p:nvSpPr>
          <p:cNvPr id="43017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1600200"/>
          </a:xfrm>
          <a:prstGeom prst="rect">
            <a:avLst/>
          </a:prstGeom>
          <a:solidFill>
            <a:srgbClr val="99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  <a:latin typeface="Rockwell Extra Bold" panose="02060903040505020403" pitchFamily="18" charset="0"/>
              </a:rPr>
              <a:t>Multiple forces can combine to move an object that has too much inertia for one force alone. The forces “add together”!</a:t>
            </a:r>
          </a:p>
        </p:txBody>
      </p:sp>
      <p:sp>
        <p:nvSpPr>
          <p:cNvPr id="43018" name="Rectangle 8"/>
          <p:cNvSpPr>
            <a:spLocks noChangeArrowheads="1"/>
          </p:cNvSpPr>
          <p:nvPr/>
        </p:nvSpPr>
        <p:spPr bwMode="auto">
          <a:xfrm>
            <a:off x="5181601" y="5715001"/>
            <a:ext cx="5402263" cy="925513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All by himself, one person might not be able to push a car. But with extra friends pushing, it becomes much easier! The forces add together.</a:t>
            </a:r>
          </a:p>
        </p:txBody>
      </p:sp>
      <p:pic>
        <p:nvPicPr>
          <p:cNvPr id="43019" name="Picture 3" descr="Forces_UnBsameD_sx6423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6" y="1600201"/>
            <a:ext cx="19716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1635126" y="2317751"/>
            <a:ext cx="1895475" cy="14652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you just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saw was like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 people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pushing on the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same box.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316 0 " pathEditMode="relative" ptsTypes="AA">
                                      <p:cBhvr>
                                        <p:cTn id="17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316 0 " pathEditMode="relative" ptsTypes="AA">
                                      <p:cBhvr>
                                        <p:cTn id="19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316 0 " pathEditMode="relative" ptsTypes="AA">
                                      <p:cBhvr>
                                        <p:cTn id="21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341E-6 L 0.20382 0.001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  <p:bldP spid="78854" grpId="0" animBg="1"/>
      <p:bldP spid="78855" grpId="0" animBg="1"/>
      <p:bldP spid="43016" grpId="0" animBg="1"/>
      <p:bldP spid="43016" grpId="1" animBg="1"/>
      <p:bldP spid="43017" grpId="0" animBg="1"/>
      <p:bldP spid="43018" grpId="0" animBg="1"/>
      <p:bldP spid="430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28600"/>
            <a:ext cx="8540750" cy="1143000"/>
          </a:xfrm>
          <a:solidFill>
            <a:srgbClr val="008000"/>
          </a:solidFill>
        </p:spPr>
        <p:txBody>
          <a:bodyPr/>
          <a:lstStyle/>
          <a:p>
            <a:r>
              <a:rPr lang="en-US" altLang="en-US" sz="4000">
                <a:solidFill>
                  <a:schemeClr val="tx1"/>
                </a:solidFill>
                <a:latin typeface="Rockwell Extra Bold" panose="02060903040505020403" pitchFamily="18" charset="0"/>
              </a:rPr>
              <a:t>Unbalanced Forces</a:t>
            </a:r>
            <a:br>
              <a:rPr lang="en-US" altLang="en-US" sz="4000">
                <a:solidFill>
                  <a:schemeClr val="tx1"/>
                </a:solidFill>
                <a:latin typeface="Rockwell Extra Bold" panose="02060903040505020403" pitchFamily="18" charset="0"/>
              </a:rPr>
            </a:br>
            <a:r>
              <a:rPr lang="en-US" altLang="en-US" sz="4000">
                <a:solidFill>
                  <a:schemeClr val="tx1"/>
                </a:solidFill>
                <a:latin typeface="Rockwell Extra Bold" panose="02060903040505020403" pitchFamily="18" charset="0"/>
              </a:rPr>
              <a:t>Cause Acceleration</a:t>
            </a:r>
          </a:p>
        </p:txBody>
      </p:sp>
      <p:pic>
        <p:nvPicPr>
          <p:cNvPr id="44035" name="Picture 3" descr="Forces_UnBoppD_sx6424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3827464"/>
            <a:ext cx="23479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219200" y="1524001"/>
            <a:ext cx="316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Subtracting Forces:</a:t>
            </a:r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auto">
          <a:xfrm>
            <a:off x="2381250" y="2120900"/>
            <a:ext cx="1778000" cy="846138"/>
          </a:xfrm>
          <a:prstGeom prst="rightArrow">
            <a:avLst>
              <a:gd name="adj1" fmla="val 50000"/>
              <a:gd name="adj2" fmla="val 525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5 N</a:t>
            </a:r>
          </a:p>
        </p:txBody>
      </p:sp>
      <p:sp>
        <p:nvSpPr>
          <p:cNvPr id="79878" name="AutoShape 6"/>
          <p:cNvSpPr>
            <a:spLocks noChangeArrowheads="1"/>
          </p:cNvSpPr>
          <p:nvPr/>
        </p:nvSpPr>
        <p:spPr bwMode="auto">
          <a:xfrm flipH="1">
            <a:off x="7510463" y="2571750"/>
            <a:ext cx="1727200" cy="846138"/>
          </a:xfrm>
          <a:prstGeom prst="rightArrow">
            <a:avLst>
              <a:gd name="adj1" fmla="val 50000"/>
              <a:gd name="adj2" fmla="val 5103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5 N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4156076" y="1941514"/>
            <a:ext cx="3368675" cy="213042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Object</a:t>
            </a:r>
          </a:p>
        </p:txBody>
      </p:sp>
      <p:sp>
        <p:nvSpPr>
          <p:cNvPr id="79880" name="AutoShape 8"/>
          <p:cNvSpPr>
            <a:spLocks noChangeArrowheads="1"/>
          </p:cNvSpPr>
          <p:nvPr/>
        </p:nvSpPr>
        <p:spPr bwMode="auto">
          <a:xfrm>
            <a:off x="2382838" y="3113089"/>
            <a:ext cx="1778000" cy="846137"/>
          </a:xfrm>
          <a:prstGeom prst="rightArrow">
            <a:avLst>
              <a:gd name="adj1" fmla="val 50000"/>
              <a:gd name="adj2" fmla="val 525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5 N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1752600" y="4267200"/>
            <a:ext cx="5867400" cy="1320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Notice that the forces are “unequal” and pointed in the opposite direction.  So they are “unbalanced” and work against each other – or one partially cancels the other.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1828800" y="5791201"/>
            <a:ext cx="5748338" cy="6508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The end result is that the forces on the left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are slowed down by the single force on the right</a:t>
            </a:r>
          </a:p>
        </p:txBody>
      </p:sp>
      <p:sp>
        <p:nvSpPr>
          <p:cNvPr id="44043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1524000"/>
          </a:xfrm>
          <a:prstGeom prst="rect">
            <a:avLst/>
          </a:prstGeom>
          <a:solidFill>
            <a:srgbClr val="99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  <a:latin typeface="Rockwell Extra Bold" panose="02060903040505020403" pitchFamily="18" charset="0"/>
              </a:rPr>
              <a:t>If forces are not equal and are acting in opposite directions, a negative acceleration can/will occur. The forces will subtract from each other!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163 0 " pathEditMode="relative" ptsTypes="AA">
                                      <p:cBhvr>
                                        <p:cTn id="31" dur="3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163 0 " pathEditMode="relative" ptsTypes="AA">
                                      <p:cBhvr>
                                        <p:cTn id="33" dur="3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163 0 " pathEditMode="relative" ptsTypes="AA">
                                      <p:cBhvr>
                                        <p:cTn id="35" dur="3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163 0 " pathEditMode="relative" ptsTypes="AA">
                                      <p:cBhvr>
                                        <p:cTn id="37" dur="3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animBg="1"/>
      <p:bldP spid="79878" grpId="0" animBg="1"/>
      <p:bldP spid="79879" grpId="0" animBg="1"/>
      <p:bldP spid="79880" grpId="0" animBg="1"/>
      <p:bldP spid="44041" grpId="0" animBg="1"/>
      <p:bldP spid="44042" grpId="0" animBg="1"/>
      <p:bldP spid="440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Review Balanced Forces</a:t>
            </a:r>
          </a:p>
        </p:txBody>
      </p:sp>
      <p:graphicFrame>
        <p:nvGraphicFramePr>
          <p:cNvPr id="99359" name="Group 3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85559160"/>
              </p:ext>
            </p:extLst>
          </p:nvPr>
        </p:nvGraphicFramePr>
        <p:xfrm>
          <a:off x="402167" y="1600201"/>
          <a:ext cx="11485033" cy="4525963"/>
        </p:xfrm>
        <a:graphic>
          <a:graphicData uri="http://schemas.openxmlformats.org/drawingml/2006/table">
            <a:tbl>
              <a:tblPr/>
              <a:tblGrid>
                <a:gridCol w="3425250"/>
                <a:gridCol w="2612572"/>
                <a:gridCol w="2939142"/>
                <a:gridCol w="2508069"/>
              </a:tblGrid>
              <a:tr h="2263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Balanced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Push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i.e. Pushing a Car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No 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Acceleration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or change in motion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Net Force = 0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Balanced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Pull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i.e. Tug-o-war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No 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Acceleration or change in motion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Net Force = 0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169" name="Rectangle 21"/>
          <p:cNvSpPr>
            <a:spLocks noChangeArrowheads="1"/>
          </p:cNvSpPr>
          <p:nvPr/>
        </p:nvSpPr>
        <p:spPr bwMode="auto">
          <a:xfrm>
            <a:off x="1692724" y="2374900"/>
            <a:ext cx="787400" cy="63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9170" name="Line 22"/>
          <p:cNvSpPr>
            <a:spLocks noChangeShapeType="1"/>
          </p:cNvSpPr>
          <p:nvPr/>
        </p:nvSpPr>
        <p:spPr bwMode="auto">
          <a:xfrm>
            <a:off x="1324424" y="2679700"/>
            <a:ext cx="55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9171" name="Line 23"/>
          <p:cNvSpPr>
            <a:spLocks noChangeShapeType="1"/>
          </p:cNvSpPr>
          <p:nvPr/>
        </p:nvSpPr>
        <p:spPr bwMode="auto">
          <a:xfrm>
            <a:off x="2315024" y="2679700"/>
            <a:ext cx="55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9172" name="Text Box 24"/>
          <p:cNvSpPr txBox="1">
            <a:spLocks noChangeArrowheads="1"/>
          </p:cNvSpPr>
          <p:nvPr/>
        </p:nvSpPr>
        <p:spPr bwMode="auto">
          <a:xfrm>
            <a:off x="2911924" y="250190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10N</a:t>
            </a:r>
          </a:p>
        </p:txBody>
      </p:sp>
      <p:sp>
        <p:nvSpPr>
          <p:cNvPr id="49173" name="Text Box 25"/>
          <p:cNvSpPr txBox="1">
            <a:spLocks noChangeArrowheads="1"/>
          </p:cNvSpPr>
          <p:nvPr/>
        </p:nvSpPr>
        <p:spPr bwMode="auto">
          <a:xfrm>
            <a:off x="714824" y="250190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10N</a:t>
            </a:r>
          </a:p>
        </p:txBody>
      </p:sp>
      <p:sp>
        <p:nvSpPr>
          <p:cNvPr id="49174" name="Rectangle 26"/>
          <p:cNvSpPr>
            <a:spLocks noChangeArrowheads="1"/>
          </p:cNvSpPr>
          <p:nvPr/>
        </p:nvSpPr>
        <p:spPr bwMode="auto">
          <a:xfrm>
            <a:off x="1680024" y="4635500"/>
            <a:ext cx="787400" cy="63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9175" name="Line 27"/>
          <p:cNvSpPr>
            <a:spLocks noChangeShapeType="1"/>
          </p:cNvSpPr>
          <p:nvPr/>
        </p:nvSpPr>
        <p:spPr bwMode="auto">
          <a:xfrm>
            <a:off x="2365824" y="4940300"/>
            <a:ext cx="55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9176" name="Line 28"/>
          <p:cNvSpPr>
            <a:spLocks noChangeShapeType="1"/>
          </p:cNvSpPr>
          <p:nvPr/>
        </p:nvSpPr>
        <p:spPr bwMode="auto">
          <a:xfrm>
            <a:off x="1273624" y="4953000"/>
            <a:ext cx="55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9177" name="Text Box 29"/>
          <p:cNvSpPr txBox="1">
            <a:spLocks noChangeArrowheads="1"/>
          </p:cNvSpPr>
          <p:nvPr/>
        </p:nvSpPr>
        <p:spPr bwMode="auto">
          <a:xfrm>
            <a:off x="2899224" y="476250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10N</a:t>
            </a:r>
          </a:p>
        </p:txBody>
      </p:sp>
      <p:sp>
        <p:nvSpPr>
          <p:cNvPr id="49178" name="Text Box 30"/>
          <p:cNvSpPr txBox="1">
            <a:spLocks noChangeArrowheads="1"/>
          </p:cNvSpPr>
          <p:nvPr/>
        </p:nvSpPr>
        <p:spPr bwMode="auto">
          <a:xfrm>
            <a:off x="702124" y="476250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10N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Review Un-Balanced Forces</a:t>
            </a:r>
          </a:p>
        </p:txBody>
      </p:sp>
      <p:graphicFrame>
        <p:nvGraphicFramePr>
          <p:cNvPr id="50205" name="Group 2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35587576"/>
              </p:ext>
            </p:extLst>
          </p:nvPr>
        </p:nvGraphicFramePr>
        <p:xfrm>
          <a:off x="692331" y="1600201"/>
          <a:ext cx="10829110" cy="4525963"/>
        </p:xfrm>
        <a:graphic>
          <a:graphicData uri="http://schemas.openxmlformats.org/drawingml/2006/table">
            <a:tbl>
              <a:tblPr/>
              <a:tblGrid>
                <a:gridCol w="2706900"/>
                <a:gridCol w="3093009"/>
                <a:gridCol w="2599509"/>
                <a:gridCol w="2429692"/>
              </a:tblGrid>
              <a:tr h="2263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Add Together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Un-Balanced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Same Direction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Faster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Acceleration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Net Force &gt; 0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Subtract from each 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Un-Balanced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Opposite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Direction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Slower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Acceleration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Net Force &gt; 0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1614347" y="2374900"/>
            <a:ext cx="787400" cy="63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1246047" y="2552700"/>
            <a:ext cx="55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195" name="Text Box 21"/>
          <p:cNvSpPr txBox="1">
            <a:spLocks noChangeArrowheads="1"/>
          </p:cNvSpPr>
          <p:nvPr/>
        </p:nvSpPr>
        <p:spPr bwMode="auto">
          <a:xfrm>
            <a:off x="636447" y="237490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10N</a:t>
            </a:r>
          </a:p>
        </p:txBody>
      </p:sp>
      <p:sp>
        <p:nvSpPr>
          <p:cNvPr id="50196" name="Rectangle 22"/>
          <p:cNvSpPr>
            <a:spLocks noChangeArrowheads="1"/>
          </p:cNvSpPr>
          <p:nvPr/>
        </p:nvSpPr>
        <p:spPr bwMode="auto">
          <a:xfrm>
            <a:off x="1601647" y="4635500"/>
            <a:ext cx="787400" cy="63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197" name="Line 28"/>
          <p:cNvSpPr>
            <a:spLocks noChangeShapeType="1"/>
          </p:cNvSpPr>
          <p:nvPr/>
        </p:nvSpPr>
        <p:spPr bwMode="auto">
          <a:xfrm>
            <a:off x="1246047" y="2832100"/>
            <a:ext cx="55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198" name="Text Box 29"/>
          <p:cNvSpPr txBox="1">
            <a:spLocks noChangeArrowheads="1"/>
          </p:cNvSpPr>
          <p:nvPr/>
        </p:nvSpPr>
        <p:spPr bwMode="auto">
          <a:xfrm>
            <a:off x="636447" y="265430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10N</a:t>
            </a:r>
          </a:p>
        </p:txBody>
      </p:sp>
      <p:sp>
        <p:nvSpPr>
          <p:cNvPr id="50199" name="Line 30"/>
          <p:cNvSpPr>
            <a:spLocks noChangeShapeType="1"/>
          </p:cNvSpPr>
          <p:nvPr/>
        </p:nvSpPr>
        <p:spPr bwMode="auto">
          <a:xfrm>
            <a:off x="1233347" y="4813300"/>
            <a:ext cx="55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200" name="Text Box 31"/>
          <p:cNvSpPr txBox="1">
            <a:spLocks noChangeArrowheads="1"/>
          </p:cNvSpPr>
          <p:nvPr/>
        </p:nvSpPr>
        <p:spPr bwMode="auto">
          <a:xfrm>
            <a:off x="623747" y="463550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10N</a:t>
            </a:r>
          </a:p>
        </p:txBody>
      </p:sp>
      <p:sp>
        <p:nvSpPr>
          <p:cNvPr id="50201" name="Line 32"/>
          <p:cNvSpPr>
            <a:spLocks noChangeShapeType="1"/>
          </p:cNvSpPr>
          <p:nvPr/>
        </p:nvSpPr>
        <p:spPr bwMode="auto">
          <a:xfrm>
            <a:off x="1233347" y="5092700"/>
            <a:ext cx="55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202" name="Text Box 33"/>
          <p:cNvSpPr txBox="1">
            <a:spLocks noChangeArrowheads="1"/>
          </p:cNvSpPr>
          <p:nvPr/>
        </p:nvSpPr>
        <p:spPr bwMode="auto">
          <a:xfrm>
            <a:off x="623747" y="491490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10N</a:t>
            </a:r>
          </a:p>
        </p:txBody>
      </p:sp>
      <p:sp>
        <p:nvSpPr>
          <p:cNvPr id="50203" name="Line 19"/>
          <p:cNvSpPr>
            <a:spLocks noChangeShapeType="1"/>
          </p:cNvSpPr>
          <p:nvPr/>
        </p:nvSpPr>
        <p:spPr bwMode="auto">
          <a:xfrm>
            <a:off x="2236647" y="4953000"/>
            <a:ext cx="55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204" name="Text Box 20"/>
          <p:cNvSpPr txBox="1">
            <a:spLocks noChangeArrowheads="1"/>
          </p:cNvSpPr>
          <p:nvPr/>
        </p:nvSpPr>
        <p:spPr bwMode="auto">
          <a:xfrm>
            <a:off x="2833547" y="477520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10N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090" y="274638"/>
            <a:ext cx="9213273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What is a force?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2836" y="3616032"/>
            <a:ext cx="10875819" cy="272934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A force is a push or pull that causes an object to move, stop, or change direction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In physics a force is anything that makes an object </a:t>
            </a:r>
            <a:r>
              <a:rPr lang="en-US" altLang="en-US" sz="2800" dirty="0" smtClean="0"/>
              <a:t>accelerate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If an object is stationary, it won’t start moving without a force.</a:t>
            </a:r>
            <a:endParaRPr lang="en-US" altLang="en-US" sz="2800" dirty="0"/>
          </a:p>
        </p:txBody>
      </p:sp>
      <p:pic>
        <p:nvPicPr>
          <p:cNvPr id="51204" name="Picture 4" descr="MCj010520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99922"/>
            <a:ext cx="365760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 descr="MCj010520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82434"/>
            <a:ext cx="41148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MMj0283995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243" y="758532"/>
            <a:ext cx="269081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Force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Forces come in pairs</a:t>
            </a:r>
          </a:p>
          <a:p>
            <a:pPr eaLnBrk="1" hangingPunct="1"/>
            <a:r>
              <a:rPr lang="en-US" altLang="en-US" dirty="0" smtClean="0"/>
              <a:t>Forces have a </a:t>
            </a:r>
            <a:r>
              <a:rPr lang="en-US" altLang="en-US" b="1" u="sng" dirty="0" smtClean="0"/>
              <a:t>magnitude</a:t>
            </a:r>
            <a:r>
              <a:rPr lang="en-US" altLang="en-US" dirty="0" smtClean="0"/>
              <a:t> and a </a:t>
            </a:r>
            <a:r>
              <a:rPr lang="en-US" altLang="en-US" b="1" u="sng" dirty="0" smtClean="0"/>
              <a:t>direction</a:t>
            </a:r>
          </a:p>
          <a:p>
            <a:pPr eaLnBrk="1" hangingPunct="1"/>
            <a:r>
              <a:rPr lang="en-US" altLang="en-US" dirty="0" smtClean="0"/>
              <a:t>Force is a vector quantity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 flipV="1">
            <a:off x="4019550" y="4114800"/>
            <a:ext cx="0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4019550" y="4437063"/>
            <a:ext cx="2065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5N, north (up)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6477001" y="4267201"/>
            <a:ext cx="29065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Magnitude: 5N</a:t>
            </a:r>
          </a:p>
          <a:p>
            <a:r>
              <a:rPr lang="en-US" altLang="en-US" sz="2400"/>
              <a:t>Direction: north (up)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  <p:bldP spid="54276" grpId="0" animBg="1"/>
      <p:bldP spid="54279" grpId="0"/>
      <p:bldP spid="542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Force Measurement and Units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SI unit for force is the Newton</a:t>
            </a:r>
          </a:p>
          <a:p>
            <a:pPr eaLnBrk="1" hangingPunct="1"/>
            <a:r>
              <a:rPr lang="en-US" altLang="en-US" dirty="0" smtClean="0"/>
              <a:t>A Newton is a force that causes a 1kg mass to accelerate at a rate of 1m/s/s.</a:t>
            </a:r>
          </a:p>
          <a:p>
            <a:pPr eaLnBrk="1" hangingPunct="1"/>
            <a:r>
              <a:rPr lang="en-US" altLang="en-US" dirty="0"/>
              <a:t>1 N (</a:t>
            </a:r>
            <a:r>
              <a:rPr lang="en-US" altLang="en-US" i="1" dirty="0"/>
              <a:t>Newton</a:t>
            </a:r>
            <a:r>
              <a:rPr lang="en-US" altLang="en-US" dirty="0"/>
              <a:t>) = 1 kg * </a:t>
            </a:r>
            <a:r>
              <a:rPr lang="en-US" altLang="en-US" dirty="0" smtClean="0"/>
              <a:t>m/s/s</a:t>
            </a:r>
          </a:p>
          <a:p>
            <a:pPr eaLnBrk="1" hangingPunct="1"/>
            <a:r>
              <a:rPr lang="en-US" altLang="en-US" dirty="0" smtClean="0"/>
              <a:t>We use a spring scale to measure force.</a:t>
            </a: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434" y="4388539"/>
            <a:ext cx="3989614" cy="228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6806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Combining Forces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Net Force – The overall force acting on an object after all forces are combined.</a:t>
            </a:r>
          </a:p>
          <a:p>
            <a:pPr marL="0" indent="0" eaLnBrk="1" hangingPunct="1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- Forces in the same direction we </a:t>
            </a:r>
            <a:r>
              <a:rPr lang="en-US" altLang="en-US" b="1" u="sng" dirty="0" smtClean="0"/>
              <a:t>add</a:t>
            </a:r>
            <a:r>
              <a:rPr lang="en-US" altLang="en-US" dirty="0" smtClean="0"/>
              <a:t> them.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dirty="0" smtClean="0"/>
              <a:t>	- Forces in opposite directions you </a:t>
            </a:r>
            <a:r>
              <a:rPr lang="en-US" altLang="en-US" b="1" u="sng" dirty="0" smtClean="0"/>
              <a:t>subtract</a:t>
            </a:r>
            <a:r>
              <a:rPr lang="en-US" altLang="en-US" dirty="0" smtClean="0"/>
              <a:t> them.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250029" y="3861515"/>
            <a:ext cx="1906073" cy="32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749381" y="3861515"/>
            <a:ext cx="1906073" cy="32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013657" y="5559380"/>
            <a:ext cx="1906073" cy="32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flipH="1">
            <a:off x="5628067" y="5559380"/>
            <a:ext cx="1197736" cy="32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16051" y="3492183"/>
            <a:ext cx="77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16699" y="3492183"/>
            <a:ext cx="77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64310" y="3791668"/>
            <a:ext cx="358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5606" y="3846489"/>
            <a:ext cx="38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6967469" y="3871275"/>
            <a:ext cx="3840051" cy="32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216721" y="3477157"/>
            <a:ext cx="200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 Force = 10N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76034" y="5190048"/>
            <a:ext cx="77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40569" y="5129902"/>
            <a:ext cx="77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057105" y="5314543"/>
            <a:ext cx="425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67469" y="5464727"/>
            <a:ext cx="356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24" name="Right Arrow 23"/>
          <p:cNvSpPr/>
          <p:nvPr/>
        </p:nvSpPr>
        <p:spPr>
          <a:xfrm>
            <a:off x="7554530" y="5559380"/>
            <a:ext cx="731949" cy="32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424671" y="5151411"/>
            <a:ext cx="1809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 Force = 3N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4098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  <p:bldP spid="3" grpId="0" animBg="1"/>
      <p:bldP spid="6" grpId="0" animBg="1"/>
      <p:bldP spid="7" grpId="0" animBg="1"/>
      <p:bldP spid="8" grpId="0" animBg="1"/>
      <p:bldP spid="4" grpId="0"/>
      <p:bldP spid="10" grpId="0"/>
      <p:bldP spid="11" grpId="0"/>
      <p:bldP spid="12" grpId="0"/>
      <p:bldP spid="14" grpId="0" animBg="1"/>
      <p:bldP spid="17" grpId="0"/>
      <p:bldP spid="18" grpId="0"/>
      <p:bldP spid="19" grpId="0"/>
      <p:bldP spid="20" grpId="0"/>
      <p:bldP spid="21" grpId="0"/>
      <p:bldP spid="24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524000" y="0"/>
            <a:ext cx="9144000" cy="5334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Forces in the Same Direction</a:t>
            </a: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1736725" y="1203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9601"/>
            <a:ext cx="55626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133600" y="4648200"/>
            <a:ext cx="7772400" cy="18288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When </a:t>
            </a:r>
            <a:r>
              <a:rPr lang="en-US" altLang="en-US" sz="3600" b="1" u="sng" dirty="0"/>
              <a:t>forces</a:t>
            </a:r>
            <a:r>
              <a:rPr lang="en-US" altLang="en-US" sz="3600" dirty="0"/>
              <a:t> are applied in the </a:t>
            </a:r>
            <a:r>
              <a:rPr lang="en-US" altLang="en-US" sz="3600" b="1" u="sng" dirty="0"/>
              <a:t>same</a:t>
            </a:r>
            <a:r>
              <a:rPr lang="en-US" altLang="en-US" sz="3600" dirty="0"/>
              <a:t> direction, they are </a:t>
            </a:r>
            <a:r>
              <a:rPr lang="en-US" altLang="en-US" sz="3600" b="1" u="sng" dirty="0"/>
              <a:t>added</a:t>
            </a:r>
            <a:r>
              <a:rPr lang="en-US" altLang="en-US" sz="3600" dirty="0"/>
              <a:t> to determine the </a:t>
            </a:r>
            <a:r>
              <a:rPr lang="en-US" altLang="en-US" sz="3600" b="1" u="sng" dirty="0"/>
              <a:t>size</a:t>
            </a:r>
            <a:r>
              <a:rPr lang="en-US" altLang="en-US" sz="3600" dirty="0"/>
              <a:t> of the net force.</a:t>
            </a:r>
            <a:r>
              <a:rPr lang="en-US" altLang="en-US" dirty="0" smtClean="0"/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4191000"/>
            <a:ext cx="9144000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</a:rPr>
              <a:t>When two forces act in </a:t>
            </a:r>
            <a:r>
              <a:rPr lang="en-US" altLang="en-US" b="1" u="sng" smtClean="0">
                <a:latin typeface="Times New Roman" panose="02020603050405020304" pitchFamily="18" charset="0"/>
              </a:rPr>
              <a:t>opposite</a:t>
            </a:r>
            <a:r>
              <a:rPr lang="en-US" altLang="en-US" smtClean="0">
                <a:latin typeface="Times New Roman" panose="02020603050405020304" pitchFamily="18" charset="0"/>
              </a:rPr>
              <a:t> directions, you subtract the </a:t>
            </a:r>
            <a:r>
              <a:rPr lang="en-US" altLang="en-US" b="1" u="sng" smtClean="0">
                <a:latin typeface="Times New Roman" panose="02020603050405020304" pitchFamily="18" charset="0"/>
              </a:rPr>
              <a:t>smaller</a:t>
            </a:r>
            <a:r>
              <a:rPr lang="en-US" altLang="en-US" smtClean="0">
                <a:latin typeface="Times New Roman" panose="02020603050405020304" pitchFamily="18" charset="0"/>
              </a:rPr>
              <a:t> force from the </a:t>
            </a:r>
            <a:r>
              <a:rPr lang="en-US" altLang="en-US" b="1" u="sng" smtClean="0">
                <a:latin typeface="Times New Roman" panose="02020603050405020304" pitchFamily="18" charset="0"/>
              </a:rPr>
              <a:t>larger</a:t>
            </a:r>
            <a:r>
              <a:rPr lang="en-US" altLang="en-US" smtClean="0">
                <a:latin typeface="Times New Roman" panose="02020603050405020304" pitchFamily="18" charset="0"/>
              </a:rPr>
              <a:t> force to determine the net force.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</a:rPr>
              <a:t>The net force will be in the same </a:t>
            </a:r>
            <a:r>
              <a:rPr lang="en-US" altLang="en-US" b="1" u="sng" smtClean="0">
                <a:latin typeface="Times New Roman" panose="02020603050405020304" pitchFamily="18" charset="0"/>
              </a:rPr>
              <a:t>direction</a:t>
            </a:r>
            <a:r>
              <a:rPr lang="en-US" altLang="en-US" smtClean="0">
                <a:latin typeface="Times New Roman" panose="02020603050405020304" pitchFamily="18" charset="0"/>
              </a:rPr>
              <a:t> as the </a:t>
            </a:r>
            <a:r>
              <a:rPr lang="en-US" altLang="en-US" b="1" u="sng" smtClean="0">
                <a:latin typeface="Times New Roman" panose="02020603050405020304" pitchFamily="18" charset="0"/>
              </a:rPr>
              <a:t>larger</a:t>
            </a:r>
            <a:r>
              <a:rPr lang="en-US" altLang="en-US" smtClean="0">
                <a:latin typeface="Times New Roman" panose="02020603050405020304" pitchFamily="18" charset="0"/>
              </a:rPr>
              <a:t> force.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1524000" y="0"/>
            <a:ext cx="9144000" cy="5334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tx2"/>
                </a:solidFill>
              </a:rPr>
              <a:t>Forces in Different Directions</a:t>
            </a:r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33400"/>
            <a:ext cx="62611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Combining Forces at </a:t>
            </a:r>
            <a:r>
              <a:rPr lang="en-US" altLang="en-US" dirty="0"/>
              <a:t>R</a:t>
            </a:r>
            <a:r>
              <a:rPr lang="en-US" altLang="en-US" dirty="0" smtClean="0"/>
              <a:t>ight </a:t>
            </a:r>
            <a:r>
              <a:rPr lang="en-US" altLang="en-US" dirty="0"/>
              <a:t>A</a:t>
            </a:r>
            <a:r>
              <a:rPr lang="en-US" altLang="en-US" dirty="0" smtClean="0"/>
              <a:t>ngles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58532"/>
            <a:ext cx="109728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Use the Pythagorean Theorem.</a:t>
            </a:r>
          </a:p>
          <a:p>
            <a:pPr marL="0" indent="0" eaLnBrk="1" hangingPunct="1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- </a:t>
            </a:r>
            <a:r>
              <a:rPr lang="en-US" altLang="en-US" dirty="0" smtClean="0"/>
              <a:t>a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 </a:t>
            </a:r>
            <a:r>
              <a:rPr lang="en-US" altLang="en-US" dirty="0"/>
              <a:t>+ </a:t>
            </a:r>
            <a:r>
              <a:rPr lang="en-US" altLang="en-US" dirty="0" smtClean="0"/>
              <a:t>b</a:t>
            </a:r>
            <a:r>
              <a:rPr lang="en-US" altLang="en-US" baseline="30000" dirty="0" smtClean="0"/>
              <a:t>2 = </a:t>
            </a:r>
            <a:r>
              <a:rPr lang="en-US" altLang="en-US" dirty="0" smtClean="0"/>
              <a:t>c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dirty="0" smtClean="0"/>
              <a:t>	- </a:t>
            </a:r>
            <a:r>
              <a:rPr lang="en-US" altLang="en-US" dirty="0" smtClean="0"/>
              <a:t>Can only use if adding only 2 vectors that make a right angle.</a:t>
            </a:r>
          </a:p>
          <a:p>
            <a:pPr marL="0" indent="0" eaLnBrk="1" hangingPunct="1">
              <a:buNone/>
            </a:pPr>
            <a:r>
              <a:rPr lang="en-US" altLang="en-US" dirty="0"/>
              <a:t>	</a:t>
            </a:r>
            <a:endParaRPr lang="en-US" altLang="en-US" dirty="0" smtClean="0"/>
          </a:p>
        </p:txBody>
      </p:sp>
      <p:sp>
        <p:nvSpPr>
          <p:cNvPr id="5" name="Right Triangle 4"/>
          <p:cNvSpPr/>
          <p:nvPr/>
        </p:nvSpPr>
        <p:spPr>
          <a:xfrm>
            <a:off x="2897745" y="3773511"/>
            <a:ext cx="3554569" cy="216365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46997" y="5937161"/>
            <a:ext cx="386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2290293" y="4562948"/>
            <a:ext cx="386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4814551" y="3924734"/>
            <a:ext cx="386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 rot="1858342">
            <a:off x="3547221" y="4400018"/>
            <a:ext cx="2934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hypotenuse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329357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  <p:bldP spid="5" grpId="0" animBg="1"/>
      <p:bldP spid="9" grpId="0"/>
      <p:bldP spid="23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949</Words>
  <Application>Microsoft Office PowerPoint</Application>
  <PresentationFormat>Widescreen</PresentationFormat>
  <Paragraphs>183</Paragraphs>
  <Slides>24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24</vt:i4>
      </vt:variant>
    </vt:vector>
  </HeadingPairs>
  <TitlesOfParts>
    <vt:vector size="46" baseType="lpstr">
      <vt:lpstr>MS PGothic</vt:lpstr>
      <vt:lpstr>Arial</vt:lpstr>
      <vt:lpstr>Arial Black</vt:lpstr>
      <vt:lpstr>Biondi</vt:lpstr>
      <vt:lpstr>Calibri</vt:lpstr>
      <vt:lpstr>Cambria Math</vt:lpstr>
      <vt:lpstr>Narnia BLL</vt:lpstr>
      <vt:lpstr>Rockwell Extra Bold</vt:lpstr>
      <vt:lpstr>Tahoma</vt:lpstr>
      <vt:lpstr>Times</vt:lpstr>
      <vt:lpstr>Times New Roman</vt:lpstr>
      <vt:lpstr>Wingdings</vt:lpstr>
      <vt:lpstr>Default Design</vt:lpstr>
      <vt:lpstr>1_Default Design</vt:lpstr>
      <vt:lpstr>2_Compass</vt:lpstr>
      <vt:lpstr>3_Compass</vt:lpstr>
      <vt:lpstr>4_Compass</vt:lpstr>
      <vt:lpstr>5_Compass</vt:lpstr>
      <vt:lpstr>6_Compass</vt:lpstr>
      <vt:lpstr>7_Compass</vt:lpstr>
      <vt:lpstr>9_Compass</vt:lpstr>
      <vt:lpstr>10_Compass</vt:lpstr>
      <vt:lpstr>PowerPoint Presentation</vt:lpstr>
      <vt:lpstr>Learning Objectives</vt:lpstr>
      <vt:lpstr>What is a force?</vt:lpstr>
      <vt:lpstr>Force</vt:lpstr>
      <vt:lpstr>Force Measurement and Units</vt:lpstr>
      <vt:lpstr>Combining Forces</vt:lpstr>
      <vt:lpstr>PowerPoint Presentation</vt:lpstr>
      <vt:lpstr>PowerPoint Presentation</vt:lpstr>
      <vt:lpstr>Combining Forces at Right Angles</vt:lpstr>
      <vt:lpstr>Combining Forces at Right Angles</vt:lpstr>
      <vt:lpstr>Balanced and Unbalanced Forces</vt:lpstr>
      <vt:lpstr>Balanced Forces: The forces in each direction are “equal”.</vt:lpstr>
      <vt:lpstr>Balanced Forces</vt:lpstr>
      <vt:lpstr>Example:</vt:lpstr>
      <vt:lpstr>More Balanced Forces…</vt:lpstr>
      <vt:lpstr>“Unbalanced” Forces</vt:lpstr>
      <vt:lpstr>Unbalanced Forces</vt:lpstr>
      <vt:lpstr>Unbalanced Forces</vt:lpstr>
      <vt:lpstr>Unbalanced Forces</vt:lpstr>
      <vt:lpstr>Unbalanced Forces</vt:lpstr>
      <vt:lpstr>Unbalanced Forces Cause Acceleration</vt:lpstr>
      <vt:lpstr>Unbalanced Forces Cause Acceleration</vt:lpstr>
      <vt:lpstr>Review Balanced Forces</vt:lpstr>
      <vt:lpstr>Review Un-Balanced Forces</vt:lpstr>
    </vt:vector>
  </TitlesOfParts>
  <Company>Boyertown Area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Berger, Jerry</dc:creator>
  <cp:lastModifiedBy>Berger, Jerry</cp:lastModifiedBy>
  <cp:revision>50</cp:revision>
  <dcterms:created xsi:type="dcterms:W3CDTF">2018-12-07T19:18:03Z</dcterms:created>
  <dcterms:modified xsi:type="dcterms:W3CDTF">2018-12-19T15:33:09Z</dcterms:modified>
</cp:coreProperties>
</file>